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430" r:id="rId2"/>
    <p:sldId id="2134" r:id="rId3"/>
    <p:sldId id="2121" r:id="rId4"/>
    <p:sldId id="2149" r:id="rId5"/>
    <p:sldId id="2135" r:id="rId6"/>
    <p:sldId id="2136" r:id="rId7"/>
    <p:sldId id="2140" r:id="rId8"/>
    <p:sldId id="2137" r:id="rId9"/>
    <p:sldId id="2138" r:id="rId10"/>
    <p:sldId id="2139" r:id="rId11"/>
    <p:sldId id="2141" r:id="rId12"/>
    <p:sldId id="2145" r:id="rId13"/>
    <p:sldId id="2142" r:id="rId14"/>
    <p:sldId id="2143" r:id="rId15"/>
    <p:sldId id="2150" r:id="rId16"/>
    <p:sldId id="2144" r:id="rId17"/>
    <p:sldId id="2147" r:id="rId18"/>
    <p:sldId id="2146" r:id="rId19"/>
    <p:sldId id="214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9E244B-68CB-277C-15BC-DAD3A93BA7AD}" name="Leavy, Katherine" initials="LK" userId="S::katherine.leavy@syneoshealth.com::e82c1885-e046-4d25-b6f3-3f9bd5353812" providerId="AD"/>
  <p188:author id="{9684CD56-AB17-BA56-0B30-D68465820CB1}" name="Syneos Health" initials="SH" userId="Syneos Health" providerId="None"/>
  <p188:author id="{3168DBC2-F49B-7057-3FEC-A525B3EB9B95}" name="Zare Melyan" initials="ZME" userId="Zare Melyan" providerId="None"/>
  <p188:author id="{E5C3A7DD-B3B4-5E11-45D2-5639AFED609E}" name="Donna Goolkasian" initials="DLG" userId="Donna Goolkasian" providerId="None"/>
  <p188:author id="{FE69A5DE-D496-29F1-1360-805FA20F7E98}" name="Tendler, Laura" initials="TL" userId="S::laura.tendler@syneoshealth.com::92a5d778-2959-41c4-89e6-a265343aec7a" providerId="AD"/>
  <p188:author id="{5DA939EC-CF58-A805-3C6C-34EC1640AD89}" name="Courtney Niland" initials="CN" userId="Courtney Nilan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267"/>
    <a:srgbClr val="E2E3E4"/>
    <a:srgbClr val="D3DDE5"/>
    <a:srgbClr val="EA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94588" autoAdjust="0"/>
  </p:normalViewPr>
  <p:slideViewPr>
    <p:cSldViewPr snapToGrid="0" snapToObjects="1">
      <p:cViewPr varScale="1">
        <p:scale>
          <a:sx n="107" d="100"/>
          <a:sy n="107" d="100"/>
        </p:scale>
        <p:origin x="854" y="67"/>
      </p:cViewPr>
      <p:guideLst>
        <p:guide orient="horz" pos="30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29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C21A7A-C7D3-45A1-B9E7-D3DBF4BF0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5BD1F-76C5-43BF-A69F-DB43E8E3B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F2A1C-3E12-4D2D-ACAE-F26137143CD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5AAFA-E910-4D9F-A484-707DCB7FE3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A2965-A0F8-4F32-947D-1BA461183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93DC-489A-4F2D-B947-807F6F66A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2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10A9-03AB-440D-B410-12522A15DC89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9CDAB-0C85-4D02-9E3D-3BF30069D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9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9CDAB-0C85-4D02-9E3D-3BF30069DE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1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46AA9D-3458-4FE1-B1F1-3A92DAEED657}"/>
              </a:ext>
            </a:extLst>
          </p:cNvPr>
          <p:cNvSpPr/>
          <p:nvPr userDrawn="1"/>
        </p:nvSpPr>
        <p:spPr bwMode="auto">
          <a:xfrm>
            <a:off x="-5" y="-7975"/>
            <a:ext cx="9144005" cy="51514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8F62E4-B315-6D4F-827F-C623806BB3C7}"/>
              </a:ext>
            </a:extLst>
          </p:cNvPr>
          <p:cNvSpPr/>
          <p:nvPr userDrawn="1"/>
        </p:nvSpPr>
        <p:spPr bwMode="auto">
          <a:xfrm rot="5400000">
            <a:off x="-218395" y="210416"/>
            <a:ext cx="4102664" cy="3665884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92F91D5-044B-48E6-8C08-9EDF313AD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924" y="232499"/>
            <a:ext cx="1427286" cy="14412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19AB3F-0007-4F08-8BA9-3EEC7D1F3B89}"/>
              </a:ext>
            </a:extLst>
          </p:cNvPr>
          <p:cNvSpPr/>
          <p:nvPr userDrawn="1"/>
        </p:nvSpPr>
        <p:spPr bwMode="auto">
          <a:xfrm>
            <a:off x="0" y="5022376"/>
            <a:ext cx="9144000" cy="12112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3528B81-056E-46FF-93DC-671C33313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75822" y="1871773"/>
            <a:ext cx="4937218" cy="1338788"/>
          </a:xfrm>
        </p:spPr>
        <p:txBody>
          <a:bodyPr anchor="b"/>
          <a:lstStyle>
            <a:lvl1pPr algn="l" defTabSz="449252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87933E9-6BE0-4CDA-82F3-1A0C53F9BE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75821" y="3363611"/>
            <a:ext cx="4937218" cy="465766"/>
          </a:xfrm>
        </p:spPr>
        <p:txBody>
          <a:bodyPr anchor="t"/>
          <a:lstStyle>
            <a:lvl1pPr marL="0" indent="0" algn="l">
              <a:lnSpc>
                <a:spcPct val="100000"/>
              </a:lnSpc>
              <a:buFontTx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94733808-E320-4B45-84AB-57DEF3C3A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959" y="5024193"/>
            <a:ext cx="1086083" cy="121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80" y="184064"/>
            <a:ext cx="8580875" cy="678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AFE1ED-3333-4FA6-81CA-E7844D76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959" y="5024193"/>
            <a:ext cx="1086083" cy="121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568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80" y="184064"/>
            <a:ext cx="8580875" cy="678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707CF-CD3C-4BFE-AFFB-E1BEF0004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55CD4CD-7366-4AA6-B0BC-364CE81D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959" y="5024193"/>
            <a:ext cx="1086083" cy="121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48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79FA35-4644-4088-9C60-91ACD99AC375}"/>
              </a:ext>
            </a:extLst>
          </p:cNvPr>
          <p:cNvSpPr/>
          <p:nvPr userDrawn="1"/>
        </p:nvSpPr>
        <p:spPr>
          <a:xfrm>
            <a:off x="1" y="-1"/>
            <a:ext cx="9143999" cy="514350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6E1B8E2-0776-4DD5-B102-29B79D1465BC}"/>
              </a:ext>
            </a:extLst>
          </p:cNvPr>
          <p:cNvSpPr/>
          <p:nvPr userDrawn="1"/>
        </p:nvSpPr>
        <p:spPr bwMode="auto">
          <a:xfrm rot="5400000">
            <a:off x="-218390" y="218390"/>
            <a:ext cx="4102664" cy="3665884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B9B1D1-77BA-4F89-B9CC-6EDCE546E12F}"/>
              </a:ext>
            </a:extLst>
          </p:cNvPr>
          <p:cNvSpPr/>
          <p:nvPr userDrawn="1"/>
        </p:nvSpPr>
        <p:spPr bwMode="auto">
          <a:xfrm>
            <a:off x="0" y="5022376"/>
            <a:ext cx="9144000" cy="12112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A8BCD5B-FB9F-4F8D-AB70-AB52D27C6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88105" y="2094518"/>
            <a:ext cx="4514850" cy="954461"/>
          </a:xfrm>
          <a:solidFill>
            <a:srgbClr val="1E3F62">
              <a:alpha val="0"/>
            </a:srgbClr>
          </a:solidFill>
        </p:spPr>
        <p:txBody>
          <a:bodyPr/>
          <a:lstStyle>
            <a:lvl1pPr algn="l" defTabSz="449252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494AA3C-EE2B-48B6-ADD8-996DAD7F6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959" y="5024193"/>
            <a:ext cx="1086083" cy="121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232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A8B4EC7F-8EF7-49CB-A784-6846B749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80" y="184064"/>
            <a:ext cx="8580875" cy="678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096E23B-8AB7-41FC-B68E-39B7A745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080" y="933531"/>
            <a:ext cx="8580875" cy="37820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4046E-AFC2-4C1F-8FFC-650320694266}"/>
              </a:ext>
            </a:extLst>
          </p:cNvPr>
          <p:cNvSpPr/>
          <p:nvPr userDrawn="1"/>
        </p:nvSpPr>
        <p:spPr bwMode="auto">
          <a:xfrm>
            <a:off x="0" y="5022376"/>
            <a:ext cx="9144000" cy="12112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A21495-71A6-4F92-81BE-0991C1A9EF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5321" y="4801907"/>
            <a:ext cx="869004" cy="193974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14FCC40-131B-4577-AE56-C1F8FE0E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2FD440AD-B6D8-4A28-814A-C78ADA864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959" y="5024193"/>
            <a:ext cx="1086083" cy="121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558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2400" b="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115888" indent="-1158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Tx/>
        <a:buChar char="•"/>
        <a:defRPr sz="1600" b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82575" indent="-166688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400" b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98463" indent="-115888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chemeClr val="tx2"/>
        </a:buClr>
        <a:buSzTx/>
        <a:buChar char="•"/>
        <a:defRPr sz="1200" b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73088" indent="-1746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200" b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690563" indent="-11747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chemeClr val="tx2"/>
        </a:buClr>
        <a:buSzTx/>
        <a:buChar char="•"/>
        <a:defRPr sz="1200" b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6pPr>
      <a:lvl7pPr marL="29718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7pPr>
      <a:lvl8pPr marL="34290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8pPr>
      <a:lvl9pPr marL="38862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orient="horz" pos="5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161767-D336-9245-B773-DBB1CB29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916" y="1978929"/>
            <a:ext cx="6565044" cy="950008"/>
          </a:xfrm>
        </p:spPr>
        <p:txBody>
          <a:bodyPr/>
          <a:lstStyle/>
          <a:p>
            <a:r>
              <a:rPr lang="en-US" sz="2000" dirty="0"/>
              <a:t>Agreement of Patient Global Impression of Change With Attack Resolution or Use of Rescue Medication in Patients With Hereditary Angioedema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F577B0-4C27-9342-9C44-162CD3429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16" y="3347957"/>
            <a:ext cx="6564317" cy="1010863"/>
          </a:xfrm>
        </p:spPr>
        <p:txBody>
          <a:bodyPr/>
          <a:lstStyle/>
          <a:p>
            <a:r>
              <a:rPr lang="en-US" sz="1400" dirty="0"/>
              <a:t>Paul Audhya,*</a:t>
            </a:r>
            <a:r>
              <a:rPr lang="en-US" sz="1400" baseline="30000" dirty="0"/>
              <a:t>1</a:t>
            </a:r>
            <a:r>
              <a:rPr lang="en-US" sz="1400" dirty="0"/>
              <a:t> Peter Williams,</a:t>
            </a:r>
            <a:r>
              <a:rPr lang="en-US" sz="1400" baseline="30000" dirty="0"/>
              <a:t>2</a:t>
            </a:r>
            <a:r>
              <a:rPr lang="en-US" sz="1400" dirty="0"/>
              <a:t> Christopher Yea,</a:t>
            </a:r>
            <a:r>
              <a:rPr lang="en-US" sz="1400" baseline="30000" dirty="0"/>
              <a:t>1</a:t>
            </a:r>
            <a:r>
              <a:rPr lang="en-US" sz="1400" dirty="0"/>
              <a:t> Danny Cohn</a:t>
            </a:r>
            <a:r>
              <a:rPr lang="en-US" sz="1400" baseline="30000" dirty="0"/>
              <a:t>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1B390-BF41-4190-84E9-0B3EF79AE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D8676-C8E7-4ECC-A977-A5D79B1E04B9}"/>
              </a:ext>
            </a:extLst>
          </p:cNvPr>
          <p:cNvSpPr txBox="1"/>
          <p:nvPr/>
        </p:nvSpPr>
        <p:spPr>
          <a:xfrm>
            <a:off x="2279643" y="3853389"/>
            <a:ext cx="6565045" cy="55399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1000" baseline="30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KalVista Pharmaceuticals, Inc., Salisbury, UK, and Cambridge, MA, US; </a:t>
            </a:r>
            <a:r>
              <a:rPr lang="en-US" sz="1000" baseline="30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Veramed Limited, Twickenham, UK; </a:t>
            </a:r>
            <a:r>
              <a:rPr lang="en-US" sz="1000" baseline="30000" dirty="0">
                <a:solidFill>
                  <a:schemeClr val="bg1"/>
                </a:solidFill>
              </a:rPr>
              <a:t>3</a:t>
            </a:r>
            <a:r>
              <a:rPr lang="en-US" sz="1000" dirty="0">
                <a:solidFill>
                  <a:schemeClr val="bg1"/>
                </a:solidFill>
              </a:rPr>
              <a:t>Department of Vascular </a:t>
            </a:r>
            <a:r>
              <a:rPr lang="en-US" sz="900" dirty="0">
                <a:solidFill>
                  <a:schemeClr val="bg1"/>
                </a:solidFill>
              </a:rPr>
              <a:t>Medicine</a:t>
            </a:r>
            <a:r>
              <a:rPr lang="en-US" sz="1000" dirty="0">
                <a:solidFill>
                  <a:schemeClr val="bg1"/>
                </a:solidFill>
              </a:rPr>
              <a:t>, Amsterdam University Medical Centers, University of Amsterdam, Netherlands</a:t>
            </a:r>
          </a:p>
          <a:p>
            <a:r>
              <a:rPr lang="en-US" sz="1000" dirty="0">
                <a:solidFill>
                  <a:schemeClr val="bg1"/>
                </a:solidFill>
              </a:rPr>
              <a:t>*Presenting author</a:t>
            </a:r>
          </a:p>
        </p:txBody>
      </p:sp>
    </p:spTree>
    <p:extLst>
      <p:ext uri="{BB962C8B-B14F-4D97-AF65-F5344CB8AC3E}">
        <p14:creationId xmlns:p14="http://schemas.microsoft.com/office/powerpoint/2010/main" val="37563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52A8-CFB5-4743-B420-0AD05907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/>
          <a:lstStyle/>
          <a:p>
            <a:r>
              <a:rPr lang="en-US" dirty="0"/>
              <a:t>Methods</a:t>
            </a:r>
            <a:br>
              <a:rPr lang="en-US" dirty="0"/>
            </a:br>
            <a:r>
              <a:rPr lang="en-US" sz="2000" dirty="0"/>
              <a:t>Statistical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A3AB-907D-4C07-8F09-76BFA54AAF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Cross-tabulation analysis was used to evaluate agreement between improvements achieved on the PGI-C scale and 3 other outcome measures: rescue medication use, attack resolution according to PGI-S, and attack resolution according to VAS over a </a:t>
            </a:r>
            <a:br>
              <a:rPr lang="en-US" dirty="0"/>
            </a:br>
            <a:r>
              <a:rPr lang="en-US" dirty="0"/>
              <a:t>24-hour period after study drug administration </a:t>
            </a:r>
          </a:p>
          <a:p>
            <a:pPr marL="457200" lvl="1" indent="-228600"/>
            <a:r>
              <a:rPr lang="en-US" dirty="0"/>
              <a:t>The sensitivity and specificity of the PGI-C endpoint compared with each comparator was assessed using standard sensitivity and specificity calculations </a:t>
            </a:r>
          </a:p>
          <a:p>
            <a:pPr marL="457200" lvl="1" indent="-228600"/>
            <a:r>
              <a:rPr lang="en-US" dirty="0"/>
              <a:t>Cohen’s kappa was calculated to assess the agreement (consistency) between the outcomes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26A34-83C5-45F6-8FBE-BCB9847E8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D941AC8-9BFC-4120-A101-AE50EF8C5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462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83F7D2-D64D-4C62-B943-7E3A3E4E7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722B3-845A-46D2-B56D-01701FBEF0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02188"/>
            <a:ext cx="530225" cy="274637"/>
          </a:xfrm>
        </p:spPr>
        <p:txBody>
          <a:bodyPr/>
          <a:lstStyle/>
          <a:p>
            <a:pPr algn="l"/>
            <a:fld id="{CA8081DE-3010-4FA2-AAF2-9639CD890589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0D61BA3-5BF8-41BD-9331-E157DB350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21990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3AE66-03F6-497F-9C7B-5A4B7871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 anchor="b"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6CE5B2-79AE-429B-B134-9CDF5B2217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60 patients completed treatment for at least 1 HAE attack (n=113 attacks)</a:t>
            </a:r>
          </a:p>
          <a:p>
            <a:pPr marL="228600" indent="-228600"/>
            <a:r>
              <a:rPr lang="en-US" dirty="0"/>
              <a:t>A PGI-C score of “A Little Better” or higher for 2 consecutive time points was achieved in 71.7% (81/113) of attacks within the 24-hour assessment period</a:t>
            </a:r>
          </a:p>
          <a:p>
            <a:pPr marL="457200" lvl="1" indent="-228600"/>
            <a:r>
              <a:rPr lang="en-US" dirty="0"/>
              <a:t>Attacks that achieved a PGI-C score of “A Little Better” or higher for 2 consecutive time points were less likely to result in use of rescue medication and more likely to achieve attack resolution by PGI-S and VAS compared with attacks that did not achieve PGI-C “A Little Better” or higher for 2 consecutive time points (</a:t>
            </a:r>
            <a:r>
              <a:rPr lang="en-US" b="1" dirty="0"/>
              <a:t>Figure 3</a:t>
            </a:r>
            <a:r>
              <a:rPr lang="en-US" dirty="0"/>
              <a:t>)</a:t>
            </a:r>
          </a:p>
          <a:p>
            <a:pPr marL="228600" indent="-228600"/>
            <a:r>
              <a:rPr lang="en-US" dirty="0"/>
              <a:t>A PGI-C score of “Better” or higher was achieved in 58.4% (66/113) of attacks within the </a:t>
            </a:r>
            <a:br>
              <a:rPr lang="en-US" dirty="0"/>
            </a:br>
            <a:r>
              <a:rPr lang="en-US" dirty="0"/>
              <a:t>24-hour assessment period</a:t>
            </a:r>
          </a:p>
          <a:p>
            <a:pPr marL="457200" lvl="1" indent="-228600"/>
            <a:r>
              <a:rPr lang="en-US" dirty="0"/>
              <a:t>Attacks that achieved a PGI-C score of “Better” or higher for 1 time point were less likely to result in use of rescue medication and more likely to achieve attack resolution by PGI-S and VAS compared with attacks that did not achieve PGI-C “Better” or higher for 1 time point (</a:t>
            </a:r>
            <a:r>
              <a:rPr lang="en-US" b="1" dirty="0"/>
              <a:t>Figure 4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9352707-E633-4F83-8845-97747BF0A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12065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D7198D-6325-42DE-8B72-3E9A37C4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23CBA-FC03-4626-A6B4-F89640183A48}"/>
              </a:ext>
            </a:extLst>
          </p:cNvPr>
          <p:cNvSpPr txBox="1"/>
          <p:nvPr/>
        </p:nvSpPr>
        <p:spPr>
          <a:xfrm>
            <a:off x="287080" y="315497"/>
            <a:ext cx="8569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B4065"/>
                </a:solidFill>
                <a:latin typeface="Arial" panose="020B0604020202020204" pitchFamily="34" charset="0"/>
              </a:rPr>
              <a:t>Figure 3. Rescue Medication Use and Attack Resolution in Attacks That Achieved or Did Not Achieve PGI-C “A Little Better” for 2 Consecutive Time Points Within 24 Hours </a:t>
            </a:r>
            <a:endParaRPr lang="en-US" sz="1600" dirty="0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DCF5C17-032C-4A9B-B8A9-898BDCBC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1031705"/>
            <a:ext cx="4536522" cy="3554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EB03C-AC43-4E15-96B9-8C476A558709}"/>
              </a:ext>
            </a:extLst>
          </p:cNvPr>
          <p:cNvSpPr txBox="1"/>
          <p:nvPr/>
        </p:nvSpPr>
        <p:spPr>
          <a:xfrm>
            <a:off x="1725750" y="4700625"/>
            <a:ext cx="5967822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800" b="0" i="0" u="none" strike="noStrike" baseline="0" dirty="0">
                <a:latin typeface="Arial" panose="020B0604020202020204" pitchFamily="34" charset="0"/>
              </a:rPr>
              <a:t>PGI-C, Patient Global Impression of Change; PGI-S, Patient Global Impression of Severity; VAS, visual analog scale. 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91D7D-992D-46F1-BEDB-5F244D7405E2}"/>
              </a:ext>
            </a:extLst>
          </p:cNvPr>
          <p:cNvSpPr txBox="1"/>
          <p:nvPr/>
        </p:nvSpPr>
        <p:spPr>
          <a:xfrm>
            <a:off x="6486936" y="2236560"/>
            <a:ext cx="2237554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800" b="0" i="0" u="none" strike="noStrike" baseline="0" dirty="0">
                <a:latin typeface="Arial" panose="020B0604020202020204" pitchFamily="34" charset="0"/>
              </a:rPr>
              <a:t>All time points prior to rescue medication use within the assessment period are considered. Attack resolution according to PGI-S is defined as a PGI-S rating of “None.” Attack resolution according to VAS is defined as all 3 VAS component scores being &lt;10 for 3 consecutive time points. Attacks with all VAS components scoring &lt;10 at baseline were excluded.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786A291-C838-4D52-98FC-02BA440A3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27647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D7198D-6325-42DE-8B72-3E9A37C4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23CBA-FC03-4626-A6B4-F89640183A48}"/>
              </a:ext>
            </a:extLst>
          </p:cNvPr>
          <p:cNvSpPr txBox="1"/>
          <p:nvPr/>
        </p:nvSpPr>
        <p:spPr>
          <a:xfrm>
            <a:off x="287080" y="315494"/>
            <a:ext cx="8068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B4065"/>
                </a:solidFill>
                <a:latin typeface="Arial" panose="020B0604020202020204" pitchFamily="34" charset="0"/>
              </a:rPr>
              <a:t>Figure 4. Rescue Medication Use and Attack Resolution in Attacks That Achieved or Did Not Achieve PGI-C “Better” for 1 Time Point Within 24 Hours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F5C17-032C-4A9B-B8A9-898BDCBC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50" y="1064097"/>
            <a:ext cx="4536522" cy="3554639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29CD6A1-C42D-406C-A51D-7977679D5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79569-4F08-42A1-863C-D6E9D3F8B5BF}"/>
              </a:ext>
            </a:extLst>
          </p:cNvPr>
          <p:cNvSpPr txBox="1"/>
          <p:nvPr/>
        </p:nvSpPr>
        <p:spPr>
          <a:xfrm>
            <a:off x="6486936" y="2236560"/>
            <a:ext cx="2237554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800" b="0" i="0" u="none" strike="noStrike" baseline="0" dirty="0">
                <a:latin typeface="Arial" panose="020B0604020202020204" pitchFamily="34" charset="0"/>
              </a:rPr>
              <a:t>All time points prior to rescue medication use within the assessment period are considered. Attack resolution according to PGI-S is defined as a PGI-S rating of “None.” Attack resolution according to VAS is defined as all 3 VAS component scores being &lt;10 for 3 consecutive time points. Attacks with all VAS components scoring &lt;10 at baseline were excluded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BDEB6-0CF4-4B59-A0FF-B2E057166CFB}"/>
              </a:ext>
            </a:extLst>
          </p:cNvPr>
          <p:cNvSpPr txBox="1"/>
          <p:nvPr/>
        </p:nvSpPr>
        <p:spPr>
          <a:xfrm>
            <a:off x="1725750" y="4700625"/>
            <a:ext cx="5967822" cy="2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800" b="0" i="0" u="none" strike="noStrike" baseline="0" dirty="0">
                <a:latin typeface="Arial" panose="020B0604020202020204" pitchFamily="34" charset="0"/>
              </a:rPr>
              <a:t>PGI-C, Patient Global Impression of Change; PGI-S, Patient Global Impression of Severity; VAS, visual analog scale</a:t>
            </a:r>
          </a:p>
        </p:txBody>
      </p:sp>
    </p:spTree>
    <p:extLst>
      <p:ext uri="{BB962C8B-B14F-4D97-AF65-F5344CB8AC3E}">
        <p14:creationId xmlns:p14="http://schemas.microsoft.com/office/powerpoint/2010/main" val="1604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3AE66-03F6-497F-9C7B-5A4B7871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 anchor="b"/>
          <a:lstStyle/>
          <a:p>
            <a:r>
              <a:rPr lang="en-US" dirty="0"/>
              <a:t>Results </a:t>
            </a:r>
            <a:r>
              <a:rPr lang="en-US" sz="1200" dirty="0"/>
              <a:t>(continued)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6CE5B2-79AE-429B-B134-9CDF5B2217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Sensitivity, specificity, and Cohen’s kappa are summarized in </a:t>
            </a:r>
            <a:r>
              <a:rPr lang="en-US" b="1" dirty="0"/>
              <a:t>Table 1</a:t>
            </a:r>
          </a:p>
          <a:p>
            <a:pPr marL="228600" indent="-228600"/>
            <a:r>
              <a:rPr lang="en-US" dirty="0"/>
              <a:t>Cohen’s kappa indicated fair to moderate agreement of PGI-C “A Little Better” for 2 time points with no use of rescue medication, PGI-S, and VAS measures</a:t>
            </a:r>
          </a:p>
          <a:p>
            <a:pPr marL="457200" lvl="1" indent="-228600"/>
            <a:r>
              <a:rPr lang="en-US" dirty="0"/>
              <a:t>Cohen’s kappa indicated moderate to substantial agreement of PGI-C “Better” for 1 time point with no use of rescue medication, PGI-S, and VAS measures</a:t>
            </a:r>
          </a:p>
          <a:p>
            <a:pPr marL="228600" indent="-228600"/>
            <a:r>
              <a:rPr lang="en-US" dirty="0"/>
              <a:t>A PGI-C score of “A Little Better” for 2 time points was slightly more sensitive at identifying attack resolution and no use of rescue medication within 24 hours than a PGI-C score of “Better” for 1 time point, but was less specific</a:t>
            </a:r>
          </a:p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0E9F5CF-84B4-410D-843E-304B128D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32186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D7198D-6325-42DE-8B72-3E9A37C4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23CBA-FC03-4626-A6B4-F89640183A48}"/>
              </a:ext>
            </a:extLst>
          </p:cNvPr>
          <p:cNvSpPr txBox="1"/>
          <p:nvPr/>
        </p:nvSpPr>
        <p:spPr>
          <a:xfrm>
            <a:off x="287080" y="315494"/>
            <a:ext cx="7825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B4065"/>
                </a:solidFill>
                <a:latin typeface="Arial" panose="020B0604020202020204" pitchFamily="34" charset="0"/>
              </a:rPr>
              <a:t>Table 1. Sensitivity, Specificity, and Cohen’s Kappa for PGI-C Outcome Within 24 Hours From Administration of Study Drug</a:t>
            </a:r>
            <a:endParaRPr lang="en-US" sz="16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B5AA2DC-0219-4692-B917-5689635EA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00093"/>
              </p:ext>
            </p:extLst>
          </p:nvPr>
        </p:nvGraphicFramePr>
        <p:xfrm>
          <a:off x="333214" y="1131034"/>
          <a:ext cx="847757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793">
                  <a:extLst>
                    <a:ext uri="{9D8B030D-6E8A-4147-A177-3AD203B41FA5}">
                      <a16:colId xmlns:a16="http://schemas.microsoft.com/office/drawing/2014/main" val="1206354284"/>
                    </a:ext>
                  </a:extLst>
                </a:gridCol>
                <a:gridCol w="2271793">
                  <a:extLst>
                    <a:ext uri="{9D8B030D-6E8A-4147-A177-3AD203B41FA5}">
                      <a16:colId xmlns:a16="http://schemas.microsoft.com/office/drawing/2014/main" val="226142697"/>
                    </a:ext>
                  </a:extLst>
                </a:gridCol>
                <a:gridCol w="1311329">
                  <a:extLst>
                    <a:ext uri="{9D8B030D-6E8A-4147-A177-3AD203B41FA5}">
                      <a16:colId xmlns:a16="http://schemas.microsoft.com/office/drawing/2014/main" val="3953007381"/>
                    </a:ext>
                  </a:extLst>
                </a:gridCol>
                <a:gridCol w="1311329">
                  <a:extLst>
                    <a:ext uri="{9D8B030D-6E8A-4147-A177-3AD203B41FA5}">
                      <a16:colId xmlns:a16="http://schemas.microsoft.com/office/drawing/2014/main" val="2301414306"/>
                    </a:ext>
                  </a:extLst>
                </a:gridCol>
                <a:gridCol w="1311329">
                  <a:extLst>
                    <a:ext uri="{9D8B030D-6E8A-4147-A177-3AD203B41FA5}">
                      <a16:colId xmlns:a16="http://schemas.microsoft.com/office/drawing/2014/main" val="1121194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j-lt"/>
                        </a:rPr>
                        <a:t>PGI-C Outcome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j-lt"/>
                        </a:rPr>
                        <a:t>Comparator Outcome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Sensitivity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Specificity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Cohen’s Kappa*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33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“A Little Better” for 2 time points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No use of rescue medication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83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“A Little Better” for 2 time points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Attack resolution by PGI-S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5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“A Little Better” for 2 time points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Attack resolution by VAS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86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“Better” for 1 time point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No use of rescue medication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“Better” for 1 time point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Attack resolution by PGI-S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0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“Better” for 1 time point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Attack resolution by VAS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0.69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5853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F416F6-1115-4E9F-9470-0C45645678E6}"/>
              </a:ext>
            </a:extLst>
          </p:cNvPr>
          <p:cNvSpPr txBox="1"/>
          <p:nvPr/>
        </p:nvSpPr>
        <p:spPr>
          <a:xfrm>
            <a:off x="333214" y="3911905"/>
            <a:ext cx="8477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*A Cohen’s kappa value of 0.01–0.20 indicates none to slight, 0.21–0.40 as fair, 0.41–0.60 as moderate, 0.61–0.80 as substantial, and 0.81–1.00 as almost perfect agreement between the variables. </a:t>
            </a:r>
          </a:p>
          <a:p>
            <a:endParaRPr lang="en-US" sz="800" dirty="0"/>
          </a:p>
          <a:p>
            <a:r>
              <a:rPr lang="en-US" sz="800" dirty="0"/>
              <a:t>PGI-C, Patient Global Impression of Change; PGI-S, Patient Global Impression of Severity; VAS, visual analog scale.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441BBA-D738-4237-B8EA-B885E4575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41375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61407B-E635-464A-8309-9C05F696C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10AB3-7EA5-4ABF-A4B7-7E4E70061A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02188"/>
            <a:ext cx="530225" cy="274637"/>
          </a:xfrm>
        </p:spPr>
        <p:txBody>
          <a:bodyPr/>
          <a:lstStyle/>
          <a:p>
            <a:pPr algn="l"/>
            <a:fld id="{CA8081DE-3010-4FA2-AAF2-9639CD890589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4BF952-47F1-49C5-8D45-00241CE6B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20316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7C66E8-9D00-455A-9B43-94D2F788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5BBE48-2364-4527-9612-6B8D5873DC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This analysis suggests that achieving improvement on the PGI-C scale was associated with achieving attack resolution and a reduced need for rescue medication in patients </a:t>
            </a:r>
            <a:br>
              <a:rPr lang="en-US" dirty="0"/>
            </a:br>
            <a:r>
              <a:rPr lang="en-US" dirty="0"/>
              <a:t>with HAE</a:t>
            </a:r>
          </a:p>
          <a:p>
            <a:pPr marL="228600" indent="-228600"/>
            <a:r>
              <a:rPr lang="en-US" dirty="0"/>
              <a:t>Patients who reported improvement on the PGI-C scale within 24 hours were less likely to use rescue medication and more likely to achieve attack resolution</a:t>
            </a:r>
          </a:p>
          <a:p>
            <a:pPr marL="228600" indent="-228600"/>
            <a:r>
              <a:rPr lang="en-US" dirty="0"/>
              <a:t>Based on a Cohen’s kappa analysis, fair to substantial agreement between PGI-C and other PROs assessing attack resolution and use of rescue medication suggests that improvement on the PGI-C scale was clinically meaningful</a:t>
            </a:r>
          </a:p>
          <a:p>
            <a:pPr marL="228600" indent="-228600"/>
            <a:r>
              <a:rPr lang="en-US" dirty="0"/>
              <a:t>A PGI-C score of “A Little Better” for 2 consecutive time points was a slightly more sensitive outcome for identifying attack resolution and no use of rescue medication within 24 hours than a PGI-C score of “Better” for 1 time point, albeit less specific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5B82B-CBD4-4C92-BB07-A608F392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68B7983-AA33-451E-BDDE-BF0AB4D42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7913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7CBC-E4D8-48FF-B451-6B5488A1F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1" y="676347"/>
            <a:ext cx="8121994" cy="3790807"/>
          </a:xfrm>
        </p:spPr>
        <p:txBody>
          <a:bodyPr anchor="ctr"/>
          <a:lstStyle/>
          <a:p>
            <a:pPr marL="0" indent="0"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Acknowledgments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This study was supported by KalVista Pharmaceuticals Ltd. Medical writing assistance was provided under the direction of the authors by Courtney Niland, PhD, of Cadent Medical Communications, LLC, a Syneos Health</a:t>
            </a:r>
            <a:r>
              <a:rPr lang="en-US" sz="1400" baseline="30000" dirty="0"/>
              <a:t>®</a:t>
            </a:r>
            <a:r>
              <a:rPr lang="en-US" sz="1400" dirty="0"/>
              <a:t> group company, and was supported by KalVista Pharmaceuticals, Inc.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Presented during the American Academy of Allergy, Asthma &amp; Immunology Annual Meeting, February 25–28, 2022, Phoenix, AZ.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Disclosures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Paul Audhya and Christopher Yea are employees of KalVista Pharmaceuticals. Peter Williams is an employee of Veramed Limited, and acts as a consultant statistician for KalVista. Danny Cohn has received speaker fees and/or consultancy fees from BioCryst, CSL Behring, Ionis Pharmaceuticals, KalVista Pharmaceuticals, Pharming, Pharvaris, and Shire/Takeda.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EFF33-569E-4892-8F5F-FBF9960CA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CA8081DE-3010-4FA2-AAF2-9639CD890589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754354-3138-4AD5-9BF9-AC6F1FBF9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13146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075666-B22B-4BFF-A03A-07AC119B3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67ED9-A8E5-4A5F-B26A-CC27D97902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02188"/>
            <a:ext cx="530225" cy="274637"/>
          </a:xfrm>
        </p:spPr>
        <p:txBody>
          <a:bodyPr/>
          <a:lstStyle/>
          <a:p>
            <a:pPr algn="l"/>
            <a:fld id="{CA8081DE-3010-4FA2-AAF2-9639CD890589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E63ADF6-14AD-44E0-A07C-687E4A52B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20067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6BE34-E995-4281-9AE8-29027285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61A31-74A2-4F57-9938-7F80101B8F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Hereditary angioedema (HAE) is a rare genetic disease caused by deficiency or dysfunction of C1-inhibitor, a key regulator of the kallikrein-kinin system</a:t>
            </a:r>
            <a:r>
              <a:rPr lang="en-US" baseline="30000" dirty="0"/>
              <a:t>1,2</a:t>
            </a:r>
          </a:p>
          <a:p>
            <a:pPr marL="228600" indent="-228600"/>
            <a:r>
              <a:rPr lang="en-US" dirty="0"/>
              <a:t>Lack of C1-inhibitor leads to uncontrolled activity of plasma kallikrein, which triggers excessive release of bradykinin; this in turn can lead to episodic HAE attacks</a:t>
            </a:r>
            <a:r>
              <a:rPr lang="en-US" baseline="30000" dirty="0"/>
              <a:t>3</a:t>
            </a:r>
          </a:p>
          <a:p>
            <a:pPr marL="228600" indent="-228600"/>
            <a:r>
              <a:rPr lang="en-US" dirty="0"/>
              <a:t>KVD900 is an investigational oral plasma kallikrein inhibitor in development for the </a:t>
            </a:r>
            <a:br>
              <a:rPr lang="en-US" dirty="0"/>
            </a:br>
            <a:r>
              <a:rPr lang="en-US" dirty="0"/>
              <a:t>on-demand treatment of HAE attacks</a:t>
            </a:r>
          </a:p>
          <a:p>
            <a:pPr marL="228600" indent="-228600"/>
            <a:r>
              <a:rPr lang="en-US" dirty="0"/>
              <a:t>The efficacy and safety of KVD900 was evaluated in a phase 2, randomized, double-blind, placebo-controlled crossover trial in patients with HAE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FA59F3C-B8B9-4BB4-BA57-563B32B23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46F81E-EF5F-4E51-AA42-F5F97A9EC7B5}"/>
              </a:ext>
            </a:extLst>
          </p:cNvPr>
          <p:cNvSpPr txBox="1"/>
          <p:nvPr/>
        </p:nvSpPr>
        <p:spPr>
          <a:xfrm>
            <a:off x="286900" y="4652275"/>
            <a:ext cx="6714535" cy="3139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1. Bork K, et al. </a:t>
            </a:r>
            <a:r>
              <a:rPr lang="en-US" sz="800" i="1" dirty="0"/>
              <a:t>Am J Med</a:t>
            </a:r>
            <a:r>
              <a:rPr lang="en-US" sz="800" dirty="0"/>
              <a:t>. 2006;119(3):267-274. 2. Levi M, Cohn DM. </a:t>
            </a:r>
            <a:r>
              <a:rPr lang="en-US" sz="800" i="1" dirty="0"/>
              <a:t>Transfus Med Rev</a:t>
            </a:r>
            <a:r>
              <a:rPr lang="en-US" sz="800" dirty="0"/>
              <a:t>. 2019;33(4):243-247. 3. Busse PJ, et al. </a:t>
            </a:r>
            <a:r>
              <a:rPr lang="en-US" sz="800" i="1" dirty="0"/>
              <a:t>J Allergy Clin Immunol Pract</a:t>
            </a:r>
            <a:r>
              <a:rPr lang="en-US" sz="800" dirty="0"/>
              <a:t>. 2021;9(1):132-150.e3.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0BA7518-4676-4111-8728-4C9E381B4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35710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6BE34-E995-4281-9AE8-29027285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/>
          <a:lstStyle/>
          <a:p>
            <a:r>
              <a:rPr lang="en-US" dirty="0"/>
              <a:t>Background </a:t>
            </a:r>
            <a:r>
              <a:rPr lang="en-US" sz="1200" dirty="0"/>
              <a:t>(continued)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61A31-74A2-4F57-9938-7F80101B8F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This trial met the primary efficacy endpoint, demonstrating significantly longer time to use of rescue medication with KVD900 vs placebo</a:t>
            </a:r>
          </a:p>
          <a:p>
            <a:pPr marL="457200" lvl="1" indent="-228600"/>
            <a:r>
              <a:rPr lang="en-US" dirty="0"/>
              <a:t>Improvements were also observed in patient-reported outcomes (PROs) measured using the Patient Global Impression of Change (PGI-C) scale, Patient Global Impression of Severity (PGI-S) scale, and visual analog scale (VAS)</a:t>
            </a:r>
          </a:p>
          <a:p>
            <a:pPr marL="228600" indent="-228600"/>
            <a:r>
              <a:rPr lang="en-US" dirty="0"/>
              <a:t>The PGI-C scale is a common clinical measure of symptom improvement in various disease conditions, and has also been used to evaluate treatment effect in HAE clinical studies</a:t>
            </a:r>
            <a:r>
              <a:rPr lang="en-US" baseline="30000" dirty="0"/>
              <a:t>1,2</a:t>
            </a:r>
          </a:p>
          <a:p>
            <a:pPr marL="228600" indent="-228600"/>
            <a:r>
              <a:rPr lang="en-US" dirty="0"/>
              <a:t>In this post hoc analysis, we evaluated agreement between improvement observed on the PGI-C scale and 3 other efficacy outcome measures (use of rescue medication, symptom resolution per PGI-S scale, and symptom resolution per VAS) in the KVD900 phase 2 trial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FA59F3C-B8B9-4BB4-BA57-563B32B23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7DFC8-62F3-4896-99B6-FEC30ACE0919}"/>
              </a:ext>
            </a:extLst>
          </p:cNvPr>
          <p:cNvSpPr txBox="1"/>
          <p:nvPr/>
        </p:nvSpPr>
        <p:spPr>
          <a:xfrm>
            <a:off x="286900" y="4763074"/>
            <a:ext cx="6714535" cy="203133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1. Perrot S, Lantéri-Minet M. </a:t>
            </a:r>
            <a:r>
              <a:rPr lang="en-US" sz="800" i="1" dirty="0"/>
              <a:t>Eur J Pain</a:t>
            </a:r>
            <a:r>
              <a:rPr lang="en-US" sz="800" dirty="0"/>
              <a:t>. 2019;23(6):1117-1128. 2. Craig TJ, et al. </a:t>
            </a:r>
            <a:r>
              <a:rPr lang="en-US" sz="800" i="1" dirty="0"/>
              <a:t>J Allergy Clin Immunol</a:t>
            </a:r>
            <a:r>
              <a:rPr lang="en-US" sz="800" dirty="0"/>
              <a:t>. 2009;124(4):801-808.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D8A83D2-2599-42B4-96B8-17D351992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4572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8A7826-EA26-4B3B-95F1-E205B0531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8105" y="2094518"/>
            <a:ext cx="4514850" cy="954461"/>
          </a:xfrm>
        </p:spPr>
        <p:txBody>
          <a:bodyPr/>
          <a:lstStyle/>
          <a:p>
            <a:r>
              <a:rPr lang="en-US" dirty="0"/>
              <a:t>Methods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0BA53-505D-4BE4-9960-B7FD51CD05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02188"/>
            <a:ext cx="530225" cy="274637"/>
          </a:xfrm>
        </p:spPr>
        <p:txBody>
          <a:bodyPr/>
          <a:lstStyle/>
          <a:p>
            <a:pPr algn="l"/>
            <a:fld id="{CA8081DE-3010-4FA2-AAF2-9639CD890589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E1968D7-53C0-4662-B283-41E48ADBE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30039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DD8AD9-74A8-4CA0-8665-D328055C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/>
          <a:lstStyle/>
          <a:p>
            <a:r>
              <a:rPr lang="en-US" dirty="0"/>
              <a:t>Methods</a:t>
            </a:r>
            <a:br>
              <a:rPr lang="en-US" dirty="0"/>
            </a:br>
            <a:r>
              <a:rPr lang="en-US" sz="2000" dirty="0"/>
              <a:t>Phase 2 Study Population and Design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051F2-54F3-45A9-9FD1-7CA42C6C10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This phase 2 trial (ClinicalTrials.gov ID: NCT04208412) included adult (aged ≥18 years) patients with HAE type I or II who had experienced at least 3 attacks in the past 93 days and were not on prophylactic therapy </a:t>
            </a:r>
          </a:p>
          <a:p>
            <a:pPr marL="228600" indent="-228600"/>
            <a:r>
              <a:rPr lang="en-US" dirty="0"/>
              <a:t>Following an initial open-label pharmacokinetic phase, patients were randomized to treat </a:t>
            </a:r>
            <a:br>
              <a:rPr lang="en-US" dirty="0"/>
            </a:br>
            <a:r>
              <a:rPr lang="en-US" dirty="0"/>
              <a:t>2 eligible HAE attacks with KVD900 (600 mg) or placebo in 1 of 2 sequences in a double-blind crossover trial (</a:t>
            </a:r>
            <a:r>
              <a:rPr lang="en-US" b="1" dirty="0"/>
              <a:t>Figure 1</a:t>
            </a:r>
            <a:r>
              <a:rPr lang="en-US" dirty="0"/>
              <a:t>)</a:t>
            </a:r>
          </a:p>
          <a:p>
            <a:pPr marL="457200" lvl="1" indent="-228600"/>
            <a:r>
              <a:rPr lang="en-US" dirty="0"/>
              <a:t>Patients experiencing attacks were eligible for treatment if the attacks were mild or moderate in severity and did not involve the face or larynx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08BFD6-90C3-45D4-850F-64BD5D078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35571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DD8AD9-74A8-4CA0-8665-D328055C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4150"/>
            <a:ext cx="8580437" cy="677863"/>
          </a:xfrm>
        </p:spPr>
        <p:txBody>
          <a:bodyPr/>
          <a:lstStyle/>
          <a:p>
            <a:r>
              <a:rPr lang="en-US" dirty="0"/>
              <a:t>Methods </a:t>
            </a:r>
            <a:r>
              <a:rPr lang="en-US" sz="1200" dirty="0"/>
              <a:t>(continued) </a:t>
            </a:r>
            <a:br>
              <a:rPr lang="en-US" dirty="0"/>
            </a:br>
            <a:r>
              <a:rPr lang="en-US" sz="2000" dirty="0"/>
              <a:t>Phase 2 Study Population and Design</a:t>
            </a: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051F2-54F3-45A9-9FD1-7CA42C6C10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7338" y="933450"/>
            <a:ext cx="8580437" cy="1871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Figure 1. Study Design 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5C9CF7-C841-47E2-83B6-336ACB52D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" y="1400955"/>
            <a:ext cx="8778994" cy="24958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4D390D-DD63-425D-B053-154A6E5A8B64}"/>
              </a:ext>
            </a:extLst>
          </p:cNvPr>
          <p:cNvSpPr txBox="1"/>
          <p:nvPr/>
        </p:nvSpPr>
        <p:spPr>
          <a:xfrm>
            <a:off x="287338" y="462225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800" b="0" i="0" u="none" strike="noStrike" baseline="0" dirty="0">
                <a:latin typeface="Arial" panose="020B0604020202020204" pitchFamily="34" charset="0"/>
              </a:rPr>
              <a:t>PK, pharmacokinetic; R, randomized. </a:t>
            </a:r>
            <a:endParaRPr lang="en-US" sz="80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46A868-2F82-4CA2-95C2-7EFC455FC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41601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1D59-C0BF-47F1-BA54-6F688C00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80" y="184064"/>
            <a:ext cx="8580875" cy="678578"/>
          </a:xfrm>
        </p:spPr>
        <p:txBody>
          <a:bodyPr/>
          <a:lstStyle/>
          <a:p>
            <a:r>
              <a:rPr lang="en-US" dirty="0"/>
              <a:t>Methods </a:t>
            </a:r>
            <a:r>
              <a:rPr lang="en-US" sz="1200" dirty="0"/>
              <a:t>(continued) </a:t>
            </a:r>
            <a:br>
              <a:rPr lang="en-US" dirty="0"/>
            </a:br>
            <a:r>
              <a:rPr lang="en-US" sz="2000" dirty="0"/>
              <a:t>Outcome Measures Included in Post Hoc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5F29-8E2B-4A48-873D-B09D18D36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933684"/>
            <a:ext cx="8580875" cy="3790807"/>
          </a:xfrm>
        </p:spPr>
        <p:txBody>
          <a:bodyPr/>
          <a:lstStyle/>
          <a:p>
            <a:pPr marL="228600" indent="-228600"/>
            <a:r>
              <a:rPr lang="en-US" dirty="0"/>
              <a:t>Improvement per PGI-C scale was assessed in 2 ways: 1) achievement of “A Little Better” or higher for 2 consecutive time points and 2) achievement of “Better” or higher for 1 time point (</a:t>
            </a:r>
            <a:r>
              <a:rPr lang="en-US" b="1" dirty="0"/>
              <a:t>Figure 2</a:t>
            </a:r>
            <a:r>
              <a:rPr lang="en-US" dirty="0"/>
              <a:t>) </a:t>
            </a:r>
          </a:p>
          <a:p>
            <a:pPr marL="228600" indent="-228600"/>
            <a:r>
              <a:rPr lang="en-US" dirty="0"/>
              <a:t>Use of rescue medication was defined as use of conventional on-demand treatment for the attack within the assessment period </a:t>
            </a:r>
          </a:p>
          <a:p>
            <a:pPr marL="228600" indent="-228600"/>
            <a:r>
              <a:rPr lang="en-US" dirty="0"/>
              <a:t>Attack resolution per PGI-S scale was defined as a PGI-S rating of “None” </a:t>
            </a:r>
          </a:p>
          <a:p>
            <a:pPr marL="228600" indent="-228600"/>
            <a:r>
              <a:rPr lang="en-US" dirty="0"/>
              <a:t>Attack resolution per VAS was defined as all 3 VAS component scores being &lt;10 for 3 consecutive time points </a:t>
            </a:r>
          </a:p>
          <a:p>
            <a:pPr marL="457200" lvl="1" indent="-228600"/>
            <a:r>
              <a:rPr lang="en-US" dirty="0"/>
              <a:t>Attacks with all 3 VAS components being &lt;10 at baseline were excluded from the analysis of attack resolution according to VAS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7A5A-BF2A-45B5-972D-11DD0912F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908165-FF82-42BA-9943-719F6C6ED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12383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5F5E69-CF0B-4D66-B582-9D53B1CB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453822"/>
            <a:ext cx="8364437" cy="263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41D59-C0BF-47F1-BA54-6F688C00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4150"/>
            <a:ext cx="8580437" cy="677863"/>
          </a:xfrm>
        </p:spPr>
        <p:txBody>
          <a:bodyPr/>
          <a:lstStyle/>
          <a:p>
            <a:r>
              <a:rPr lang="en-US" dirty="0"/>
              <a:t>Methods </a:t>
            </a:r>
            <a:r>
              <a:rPr lang="en-US" sz="1200" dirty="0"/>
              <a:t>(continued) </a:t>
            </a:r>
            <a:br>
              <a:rPr lang="en-US" sz="1200" dirty="0"/>
            </a:br>
            <a:r>
              <a:rPr lang="en-US" sz="2000" dirty="0"/>
              <a:t>Outcome Measures Included in Post Hoc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5F29-8E2B-4A48-873D-B09D18D36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7338" y="933450"/>
            <a:ext cx="8580437" cy="105671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Figure 2. Outcome Measures 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7A5A-BF2A-45B5-972D-11DD0912F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485" y="4801907"/>
            <a:ext cx="529757" cy="274637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11271-FF79-4E0F-BEAA-6D4CC81A8040}"/>
              </a:ext>
            </a:extLst>
          </p:cNvPr>
          <p:cNvSpPr txBox="1"/>
          <p:nvPr/>
        </p:nvSpPr>
        <p:spPr>
          <a:xfrm>
            <a:off x="287337" y="4177539"/>
            <a:ext cx="7619533" cy="5355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b="0" i="0" u="none" strike="noStrike" baseline="0" dirty="0">
                <a:latin typeface="Arial" panose="020B0604020202020204" pitchFamily="34" charset="0"/>
              </a:rPr>
              <a:t>The PGI-C assessed symptom improvement on a 7-point scale from “Much Better” to “Much Worse.” The PGI-S assessed HAE attack severity on a 5-point scale from “None” to “Very Severe.” The VAS measured severity of HAE attack symptoms on a 100-mm scale ranging from 0 (none) to 100 (maximum severity). </a:t>
            </a:r>
          </a:p>
          <a:p>
            <a:pPr algn="l">
              <a:lnSpc>
                <a:spcPct val="90000"/>
              </a:lnSpc>
            </a:pPr>
            <a:endParaRPr lang="en-US" sz="800" b="0" i="0" u="none" strike="noStrike" baseline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800" b="0" i="0" u="none" strike="noStrike" baseline="0" dirty="0">
                <a:latin typeface="Arial" panose="020B0604020202020204" pitchFamily="34" charset="0"/>
              </a:rPr>
              <a:t>HAE, hereditary angioedema. </a:t>
            </a:r>
            <a:endParaRPr lang="en-US" sz="80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E692B57-B224-44E8-AF7F-A84D76EAC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2079" y="5050056"/>
            <a:ext cx="6326388" cy="69296"/>
          </a:xfrm>
        </p:spPr>
        <p:txBody>
          <a:bodyPr/>
          <a:lstStyle/>
          <a:p>
            <a:r>
              <a:rPr lang="en-US" dirty="0"/>
              <a:t>Poster Presentation at American Academy of Allergy, Asthma &amp; Immunology, February 28, 2022</a:t>
            </a:r>
          </a:p>
        </p:txBody>
      </p:sp>
    </p:spTree>
    <p:extLst>
      <p:ext uri="{BB962C8B-B14F-4D97-AF65-F5344CB8AC3E}">
        <p14:creationId xmlns:p14="http://schemas.microsoft.com/office/powerpoint/2010/main" val="24451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lVista Corporate Template">
  <a:themeElements>
    <a:clrScheme name="KalVista">
      <a:dk1>
        <a:srgbClr val="5F5F5F"/>
      </a:dk1>
      <a:lt1>
        <a:srgbClr val="FFFFFF"/>
      </a:lt1>
      <a:dk2>
        <a:srgbClr val="0D4167"/>
      </a:dk2>
      <a:lt2>
        <a:srgbClr val="D9D7D9"/>
      </a:lt2>
      <a:accent1>
        <a:srgbClr val="D9D7D9"/>
      </a:accent1>
      <a:accent2>
        <a:srgbClr val="ADCF3B"/>
      </a:accent2>
      <a:accent3>
        <a:srgbClr val="0D4167"/>
      </a:accent3>
      <a:accent4>
        <a:srgbClr val="00839F"/>
      </a:accent4>
      <a:accent5>
        <a:srgbClr val="F85110"/>
      </a:accent5>
      <a:accent6>
        <a:srgbClr val="5F5F5F"/>
      </a:accent6>
      <a:hlink>
        <a:srgbClr val="1A3DB4"/>
      </a:hlink>
      <a:folHlink>
        <a:srgbClr val="99999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err="1">
            <a:ln>
              <a:noFill/>
            </a:ln>
            <a:solidFill>
              <a:schemeClr val="tx2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Vant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lVista Scientific Template 020521.potx" id="{61D87191-0B35-442F-A4FE-CE45F4B7BE59}" vid="{756B54A3-A2C1-42F2-94C1-079BD915BE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KalVista Scientific Template 020521</Template>
  <TotalTime>556</TotalTime>
  <Words>2161</Words>
  <Application>Microsoft Office PowerPoint</Application>
  <PresentationFormat>On-screen Show (16:9)</PresentationFormat>
  <Paragraphs>143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KalVista Corporate Template</vt:lpstr>
      <vt:lpstr>Agreement of Patient Global Impression of Change With Attack Resolution or Use of Rescue Medication in Patients With Hereditary Angioedema</vt:lpstr>
      <vt:lpstr>Background</vt:lpstr>
      <vt:lpstr>Background</vt:lpstr>
      <vt:lpstr>Background (continued)</vt:lpstr>
      <vt:lpstr>Methods </vt:lpstr>
      <vt:lpstr>Methods Phase 2 Study Population and Design </vt:lpstr>
      <vt:lpstr>Methods (continued)  Phase 2 Study Population and Design</vt:lpstr>
      <vt:lpstr>Methods (continued)  Outcome Measures Included in Post Hoc Analysis </vt:lpstr>
      <vt:lpstr>Methods (continued)  Outcome Measures Included in Post Hoc Analysis</vt:lpstr>
      <vt:lpstr>Methods Statistical Analysis </vt:lpstr>
      <vt:lpstr>Results</vt:lpstr>
      <vt:lpstr>Results</vt:lpstr>
      <vt:lpstr>   </vt:lpstr>
      <vt:lpstr>   </vt:lpstr>
      <vt:lpstr>Results (continued)</vt:lpstr>
      <vt:lpstr>   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Presentation</dc:title>
  <dc:creator>Donna Goolkasian</dc:creator>
  <cp:lastModifiedBy>Donna Goolkasian</cp:lastModifiedBy>
  <cp:revision>21</cp:revision>
  <dcterms:created xsi:type="dcterms:W3CDTF">2022-01-06T16:46:03Z</dcterms:created>
  <dcterms:modified xsi:type="dcterms:W3CDTF">2022-02-28T17:12:33Z</dcterms:modified>
</cp:coreProperties>
</file>